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1" r:id="rId2"/>
    <p:sldId id="338" r:id="rId3"/>
    <p:sldId id="336" r:id="rId4"/>
    <p:sldId id="303" r:id="rId5"/>
    <p:sldId id="304" r:id="rId6"/>
    <p:sldId id="305" r:id="rId7"/>
    <p:sldId id="306" r:id="rId8"/>
    <p:sldId id="307" r:id="rId9"/>
    <p:sldId id="308" r:id="rId10"/>
    <p:sldId id="326" r:id="rId11"/>
    <p:sldId id="327" r:id="rId12"/>
    <p:sldId id="309" r:id="rId13"/>
    <p:sldId id="302" r:id="rId14"/>
    <p:sldId id="328" r:id="rId15"/>
    <p:sldId id="310" r:id="rId16"/>
    <p:sldId id="311" r:id="rId17"/>
    <p:sldId id="330" r:id="rId18"/>
    <p:sldId id="313" r:id="rId19"/>
    <p:sldId id="314" r:id="rId20"/>
    <p:sldId id="331" r:id="rId21"/>
    <p:sldId id="315" r:id="rId22"/>
    <p:sldId id="312" r:id="rId23"/>
    <p:sldId id="329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39" r:id="rId35"/>
    <p:sldId id="333" r:id="rId36"/>
    <p:sldId id="332" r:id="rId37"/>
    <p:sldId id="334" r:id="rId38"/>
    <p:sldId id="335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FF00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33" autoAdjust="0"/>
  </p:normalViewPr>
  <p:slideViewPr>
    <p:cSldViewPr>
      <p:cViewPr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486FF2A-E654-4985-9FA9-20428AF8302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ОБЩИЕ ДОКУМЕНТЫ\Николаев В.И\Логотип Дома Учителя 2020-0810\Логотип для ЛС_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118" y="-8810"/>
            <a:ext cx="3895310" cy="6866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87624" y="3105835"/>
            <a:ext cx="36004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Алгоритмы и технологии внедрения программы наставничества</a:t>
            </a:r>
          </a:p>
          <a:p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А.М.Крюкова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директор МБУ ИМЦ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«Екатеринбургский Дом Учителя»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357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Примеры использования формы «Ученик-Ученик»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Инклюзивное образование - шефские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Пары различные по возрасту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pPr marL="0" indent="0">
              <a:buNone/>
            </a:pPr>
            <a:r>
              <a:rPr lang="ru-RU" sz="1600" dirty="0" smtClean="0"/>
              <a:t>Ребенок из профильного</a:t>
            </a:r>
          </a:p>
          <a:p>
            <a:pPr marL="0" indent="0">
              <a:buNone/>
            </a:pPr>
            <a:r>
              <a:rPr lang="ru-RU" sz="1600" dirty="0" smtClean="0"/>
              <a:t>класса (старшеклассник</a:t>
            </a:r>
            <a:r>
              <a:rPr lang="ru-RU" sz="2000" dirty="0" smtClean="0"/>
              <a:t>)</a:t>
            </a: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691680" y="2564904"/>
            <a:ext cx="648072" cy="64807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971600" y="342900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Ребенок с сохранным интеллектом</a:t>
            </a:r>
            <a:endParaRPr lang="ru-RU" dirty="0"/>
          </a:p>
        </p:txBody>
      </p:sp>
      <p:sp>
        <p:nvSpPr>
          <p:cNvPr id="6" name="Улыбающееся лицо 5"/>
          <p:cNvSpPr/>
          <p:nvPr/>
        </p:nvSpPr>
        <p:spPr>
          <a:xfrm>
            <a:off x="4355976" y="2564904"/>
            <a:ext cx="792088" cy="64807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499992" y="3573016"/>
            <a:ext cx="17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Ребенок с ОВЗ</a:t>
            </a:r>
            <a:endParaRPr lang="ru-RU" dirty="0"/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2555776" y="2636912"/>
            <a:ext cx="1584176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1464192" y="4941168"/>
            <a:ext cx="828092" cy="50405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/>
          <p:cNvSpPr/>
          <p:nvPr/>
        </p:nvSpPr>
        <p:spPr>
          <a:xfrm>
            <a:off x="4211960" y="5013176"/>
            <a:ext cx="1080120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995936" y="5661248"/>
            <a:ext cx="2569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Ребенок из младшего </a:t>
            </a:r>
          </a:p>
          <a:p>
            <a:r>
              <a:rPr lang="ru-RU" dirty="0" smtClean="0"/>
              <a:t>профильного класса</a:t>
            </a:r>
            <a:endParaRPr lang="ru-RU" dirty="0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2292284" y="5085184"/>
            <a:ext cx="1919676" cy="2160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959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формы «Ученик-Ученик»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Проектные пары</a:t>
            </a:r>
            <a:endParaRPr lang="ru-RU" b="1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403648" y="2636912"/>
            <a:ext cx="1296144" cy="86409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15616" y="4005064"/>
            <a:ext cx="2837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Обучающийся в 7 классе</a:t>
            </a:r>
            <a:endParaRPr lang="ru-RU" dirty="0"/>
          </a:p>
        </p:txBody>
      </p:sp>
      <p:sp>
        <p:nvSpPr>
          <p:cNvPr id="6" name="Улыбающееся лицо 5"/>
          <p:cNvSpPr/>
          <p:nvPr/>
        </p:nvSpPr>
        <p:spPr>
          <a:xfrm>
            <a:off x="4932040" y="2708920"/>
            <a:ext cx="1728192" cy="93610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860032" y="4077072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Обучающийся в 10-11 классе</a:t>
            </a:r>
            <a:endParaRPr lang="ru-RU" dirty="0"/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2699792" y="3068960"/>
            <a:ext cx="2232248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567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наставничества «учитель – учитель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на месте работы или в должности педагога молодого специалиста,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профессионального потенциала и уровня,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комфортной профессиональной среды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 образовательной организации. </a:t>
            </a:r>
          </a:p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способствовать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формированию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заниматься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анализом  результатов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профессиональной деятельности;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азвивать	интерес	к	методике     построения                                                                                       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организации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начинающего      педагога	на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опыта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   своей     деятельности;   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прививать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молодому специалисту интерес к педагогической деятельности в целях его закрепления в образовательной     организации;  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ускорить     процесс	профессионального становления      педагога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     сообщество      образовательной организации (как часть педагогического).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71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92736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применения в рамках образовательной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7239000" cy="48989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Данная форма может быть использована как часть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повышения квалификации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организациях, осуществляющих деятельность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общеобразовательным, дополнительным общеобразовательным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образовательным программам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среднего профессионального образования.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возможностью реализации программы наставничества является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широких педагогических проектов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реализации в образовательной организации: конкурсы, курсы, творческие	мастерские,	школа	молодого     учителя,	серия     семинаров, разработка методического пособия.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081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формы «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Учитель-учитель»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партнерских пар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1.Специалисты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разного возраста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dirty="0" smtClean="0"/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Пары педагогов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одинакового уровня и возраста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 преподающих разные предметы (английский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язык+физкультура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английский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язык+технология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Партнерская пара, созданная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единой профессиональной проблеме.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4.Технологические пары (1 методист по определенной технологии работает с другими педагогами).</a:t>
            </a:r>
          </a:p>
          <a:p>
            <a:pPr marL="0" indent="0">
              <a:buNone/>
            </a:pPr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547664" y="2564904"/>
            <a:ext cx="1080120" cy="47269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99592" y="2996952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Молодой специалист</a:t>
            </a:r>
            <a:endParaRPr lang="ru-RU" dirty="0"/>
          </a:p>
        </p:txBody>
      </p:sp>
      <p:sp>
        <p:nvSpPr>
          <p:cNvPr id="6" name="Улыбающееся лицо 5"/>
          <p:cNvSpPr/>
          <p:nvPr/>
        </p:nvSpPr>
        <p:spPr>
          <a:xfrm>
            <a:off x="4499992" y="2420888"/>
            <a:ext cx="1080120" cy="57606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220072" y="2852936"/>
            <a:ext cx="2061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Учитель- </a:t>
            </a:r>
            <a:r>
              <a:rPr lang="ru-RU" dirty="0" err="1" smtClean="0"/>
              <a:t>стажист</a:t>
            </a:r>
            <a:endParaRPr lang="ru-RU" dirty="0"/>
          </a:p>
        </p:txBody>
      </p:sp>
      <p:sp>
        <p:nvSpPr>
          <p:cNvPr id="11" name="Двойная стрелка влево/вправо 10"/>
          <p:cNvSpPr/>
          <p:nvPr/>
        </p:nvSpPr>
        <p:spPr>
          <a:xfrm>
            <a:off x="2627784" y="2708920"/>
            <a:ext cx="1872208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200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наставничества «студент – ученик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успешное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ученика представлений о следующей ступени образования, улучшение образовательных результатов и мотивации, расширение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метакомпетенций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появление ресурсов для осознанного выбора будущей личностной, образовательной и профессиональной траекторий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развития.</a:t>
            </a: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помощь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определении личных образовательных перспектив, осознании своего образовательного и личностного потенциала; осознанный выбор дальнейших траекторий обучения; развитие гибких навыков: коммуникация, целеполагание,	планирование,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организация; укрепление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связи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региональными образовательными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 и повышение процента успешно перешедших на новый уровень образования, формирование устойчивого студенческого и школьного сообществ.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709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применения в рамках образовательной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общеобразовательных	организациях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классные часы, внеурочная работа, мероприятия школьного сообщества, экскурсии	в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обучения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наставника,     присутствие     на	занятиях (определение образовательной траектории).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профессиональных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проектная деятельность, краткосрочное или целеполагающее наставничество, экскурсии в место обучения наставника, выездные мероприятия, совместное создание проекта или продукта.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организациях	дополнительного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проектная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создание клуба по интересам с лидером-наставником, создание продукта, выездные мероприятия, экскурсии в место обучения наставника, присутствие на занятиях (определение образовательной траектории).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7368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формы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«Студент-ученик»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Волонтерская деятельность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(волонтер из числа студентов берет в пару кого- либо из учащихся).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форма взаимодействия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(студент работающий над содержанием  курсовой работы привлекает к работе учащегося из профильного класса).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классы.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отряды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(коммуникации обучающихся школ со студенческими строительными отрядами).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628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наставничества «работодатель – ученик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обучающихся осознанного подхода к реализации личностного потенциала, рост числа заинтересованных в развитии собственных талантов и навыков обучающихся.	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раскрытии и оценке своего личного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профессионального потенциала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    осознанности в вопросах выбора профессии, самоопределения, личностного развития, формирования ценностных и жизненных ориентиров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лидерских, организационных, коммуникативных навыков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метакомпетенций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приобретении опыта и знакомство с повседневными задачами внутри профессии.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4144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применения в рамках образовательной 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общеобразовательных	организациях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классные часы, внеурочная работа,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мероприятия, педагогические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	навыков     и	компетенций,	встречи с представителями предприятий, экскурсии на предприятия,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конкурсы проектных ученических работ, дискуссии, бизнес-проектирование, ярмарки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профессиональных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проектная деятельность,	бизнес-проектирование,	ярмарки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вакансий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конкурсы проектных ученических работ, дискуссии, экскурсии на предприятия, краткосрочные и долгосрочные стажировки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организациях	дополнительного	образования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проектная деятельность, выездные мероприятия, экскурсии на предприятия, конкурсы,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4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FFEEFC06-6BA1-0844-A10D-C0794A936CA3}"/>
              </a:ext>
            </a:extLst>
          </p:cNvPr>
          <p:cNvSpPr/>
          <p:nvPr/>
        </p:nvSpPr>
        <p:spPr>
          <a:xfrm>
            <a:off x="179512" y="305272"/>
            <a:ext cx="6984777" cy="655272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Зачез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87EC82EF-84E3-0D43-BDC5-8806837B5C91}"/>
              </a:ext>
            </a:extLst>
          </p:cNvPr>
          <p:cNvSpPr/>
          <p:nvPr/>
        </p:nvSpPr>
        <p:spPr>
          <a:xfrm>
            <a:off x="1367644" y="1354599"/>
            <a:ext cx="4608512" cy="41734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C678E126-3FA6-FB44-948F-A4A53D08E9A8}"/>
              </a:ext>
            </a:extLst>
          </p:cNvPr>
          <p:cNvSpPr/>
          <p:nvPr/>
        </p:nvSpPr>
        <p:spPr>
          <a:xfrm>
            <a:off x="2357574" y="2282962"/>
            <a:ext cx="2592288" cy="2445104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400">
              <a:solidFill>
                <a:srgbClr val="D4314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BCAA24-6B55-D34E-ACF9-AB32967A6246}"/>
              </a:ext>
            </a:extLst>
          </p:cNvPr>
          <p:cNvSpPr txBox="1"/>
          <p:nvPr/>
        </p:nvSpPr>
        <p:spPr>
          <a:xfrm>
            <a:off x="2992838" y="4723412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000" dirty="0"/>
              <a:t>Как 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C26D542-38CD-8B42-A8AE-F8BFE5C15F1C}"/>
              </a:ext>
            </a:extLst>
          </p:cNvPr>
          <p:cNvSpPr txBox="1"/>
          <p:nvPr/>
        </p:nvSpPr>
        <p:spPr>
          <a:xfrm>
            <a:off x="3203847" y="5733255"/>
            <a:ext cx="2388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000" dirty="0"/>
              <a:t>Что 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A3C66C8-C040-1B40-B3E8-B84D247C85F6}"/>
              </a:ext>
            </a:extLst>
          </p:cNvPr>
          <p:cNvSpPr txBox="1"/>
          <p:nvPr/>
        </p:nvSpPr>
        <p:spPr>
          <a:xfrm>
            <a:off x="2555776" y="2996952"/>
            <a:ext cx="27363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800" b="1" dirty="0">
                <a:solidFill>
                  <a:srgbClr val="D4314F"/>
                </a:solidFill>
              </a:rPr>
              <a:t>Зачем?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24128" y="764705"/>
            <a:ext cx="2628293" cy="25202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Золотой круг </a:t>
            </a:r>
          </a:p>
          <a:p>
            <a:pPr algn="ctr"/>
            <a:r>
              <a:rPr lang="ru-RU" sz="4000" dirty="0" err="1">
                <a:solidFill>
                  <a:schemeClr val="tx1"/>
                </a:solidFill>
              </a:rPr>
              <a:t>С</a:t>
            </a:r>
            <a:r>
              <a:rPr lang="ru-RU" sz="4000" dirty="0" err="1" smtClean="0">
                <a:solidFill>
                  <a:schemeClr val="tx1"/>
                </a:solidFill>
              </a:rPr>
              <a:t>аймона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2909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формы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«работодатель-ученик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Волонтерская деятельность.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Ярмарки вакансий.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мероприятия.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«День тени»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– проектирование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на предприятия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Круглые столы, дискуссии по вопросам выбора профессии.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977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наставничества «работодатель – студент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студентом (группой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студентов) актуализированного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опыта и развитие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личностных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качеств, необходимых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осознанного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целеполагания, самоопределения и самореализации.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помощь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раскрытии и оценке своего личного и профессионального потенциала;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осознанности в вопросах выбора профессии, самоопределения, личностного развития, повышение уровня профессиональной подготовки студента, ускорение процесса освоения основных навыков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профессии, 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студента интереса к трудовой деятельности в целом.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268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применения в рамках образовательной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профессиональных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организациях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практико-ориентированные образовательные программы, проектная деятельность, бизнес-проектирование, ярмарки вакансий, конкурсы проектных работ, дискуссии, экскурсии на предприятия, краткосрочные и долгосрочные стажировки.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	организациях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проектная деятельность, выездные мероприятия, экскурсии на предприятия, гранты от предприятий, отдельные рабочие программы и курсы, возглавляемые представителем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1586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использования формы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«работодатель-студент»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интернатура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(студенты с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курса могут быть привлечены на практику в образовательной организации).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курса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студентам разрешено работать в образовательных организациях.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523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программы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Подготовка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запуска программы наставничества.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Формирование базы наставляемых.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Формирование базы наставников.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Отбор и обучение наставников.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Формирование наставнических пар или групп.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Организация работы наставнических пар или групп.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Завершение наставничества.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330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условий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	запуска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наставничества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этапа: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для запуска программы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наставничества. 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этапа: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получить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поддержку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 наставничества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внутри	и	вне организации;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собрать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предварительные запросы от потенциальных наставляемых и выбрать соответствующие этим запросам аудитории для поиска наставников.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225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2. Формирование базы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адача этапа: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конкретных проблем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 педагогов образовательной организации, которые можно решить с помощью наставничества.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проблем: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успеваемость;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уллинг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	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текучка кадров;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мотивации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обучающихся;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внеурочной и досуговой составляющей в жизни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 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карьерные ожидания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подавленность подростков из-за неопределенных перспектив и ценностной дезориентации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3528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3. Формирование базы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задача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потенциальных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 для 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базы наставников. Для решения этой задачи понадобится работа как с внутренним, так и с внешним контуром связей образовательной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4166546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4. Отбор и обучение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адачи этапа: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наставников, входящих в базу потенциальных наставников, подходящих для конкретной программы,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их подготовка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работе с наставляемыми.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решаются с помощью внутренних ресурсов организации. Работа с внешним контуром может понадобиться для организации специального тренинга или привлечения мотивационного спикера, экспертов в сфере наставничества на обучение.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4226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5.	Формирование	пар	«наставник	–	обучаемый (наставляемый)», групп «наставник – наставляемые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этапа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–	сформировать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пары «наставник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– наставляемый» либо группы из наставника и нескольких наставляемых, подходящих друг другу по критериям.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формирования оптимальных наставнических пар либо групп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Провести общую встречу с участием всех отобранных наставников и всех наставляемых в любом удобном для участников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формате.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Получить обратную связь от участников общей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встречи.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Закрепить результат, проанализировав обратную связь на предмет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максимальных совпадений.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Сообщить всем участникам итоги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64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1876" y="404664"/>
            <a:ext cx="7272808" cy="58326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       П</a:t>
            </a:r>
            <a:r>
              <a:rPr lang="ru-RU" sz="2800" dirty="0" smtClean="0">
                <a:solidFill>
                  <a:schemeClr val="tx1"/>
                </a:solidFill>
              </a:rPr>
              <a:t>реимущества программы:</a:t>
            </a: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Повышение профессиональной компетентности педагогов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Повышение качества образования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Развитие субъектно-субъектных отношений среди всех участников образовательных отношений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Повышение степени доверия к образовательной организации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1472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6. Организация хода реализации программы наставничества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этапа: 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гармоничных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продуктивных отношений в наставнической паре или группе так, чтобы они были максимально комфортными, стабильными и результативными для обеих сторон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 каждой паре или группе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встречу-знакомство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пробную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встречу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встречу-планирование;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последовательных встреч с обязательным заполнением форм обратной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итоговую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встречу.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2154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7. Завершение программы наставничества в образовательной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адачи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подведение итогов работы каждой пары или группы и всей программы в целом в формате личной и групповой рефлексии, а также проведение открытого публичного мероприятия для	популяризации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наставничества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лучших наставников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варианта завершения наставнического взаимодействия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запланированное	(завершение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окончание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академического года, достижение целей наставничества и т. д.);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незапланированное (смена места проживания, болезнь участника, невозможность уделять наставляемому достаточно времени, межличностные конфликты и т. п.).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267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программы наставничества в образовательной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в образовательной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представляет собой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общую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встречу всех наставников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наставляемых, участвовавших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        наставничества в образовательной организации.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такой встречи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групповую рефлексию,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обменяться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опытом,	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вдохновить участников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успехами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 друга;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возможности) возникшие проблемы.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0397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подведение итогов и популяризация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подведение итогов предполагает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открытого праздничного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(фестиваля).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организаторов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программы: представление лучших практик наставничества заинтересованным аудиториям, а также чествование с награждением конкретных пар или команд и наставников.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9349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Концептуальные идеи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Распределенное лидерство</a:t>
            </a:r>
          </a:p>
          <a:p>
            <a:r>
              <a:rPr lang="ru-RU" dirty="0" smtClean="0"/>
              <a:t>Базовая теория сотрудничества</a:t>
            </a:r>
          </a:p>
          <a:p>
            <a:r>
              <a:rPr lang="ru-RU" dirty="0" smtClean="0"/>
              <a:t>Индивидуальные треки развития</a:t>
            </a:r>
          </a:p>
          <a:p>
            <a:r>
              <a:rPr lang="ru-RU" dirty="0" smtClean="0"/>
              <a:t>Горизонтальное обучение</a:t>
            </a:r>
          </a:p>
          <a:p>
            <a:r>
              <a:rPr lang="ru-RU" dirty="0" smtClean="0"/>
              <a:t>Исследование участниками партнерских пар собственного опыта</a:t>
            </a:r>
          </a:p>
          <a:p>
            <a:r>
              <a:rPr lang="ru-RU" dirty="0" smtClean="0"/>
              <a:t>Планирование развития участников партнерских пар на основе исследования текущей ситуации</a:t>
            </a:r>
          </a:p>
          <a:p>
            <a:r>
              <a:rPr lang="ru-RU" dirty="0" smtClean="0"/>
              <a:t>Использование эффективных практик</a:t>
            </a:r>
          </a:p>
          <a:p>
            <a:r>
              <a:rPr lang="ru-RU" dirty="0" err="1" smtClean="0"/>
              <a:t>Эволюация</a:t>
            </a:r>
            <a:r>
              <a:rPr lang="ru-RU" dirty="0" smtClean="0"/>
              <a:t> и рефлексия на каждом этапе работы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95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Технологии реализации </a:t>
            </a:r>
            <a:r>
              <a:rPr lang="ru-RU" dirty="0" err="1" smtClean="0"/>
              <a:t>пРограммы</a:t>
            </a:r>
            <a:r>
              <a:rPr lang="ru-RU" dirty="0" smtClean="0"/>
              <a:t> наставничества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600" dirty="0" err="1" smtClean="0"/>
              <a:t>Менторинг</a:t>
            </a:r>
            <a:r>
              <a:rPr lang="ru-RU" sz="3600" dirty="0" smtClean="0"/>
              <a:t> и </a:t>
            </a:r>
            <a:r>
              <a:rPr lang="ru-RU" sz="3600" dirty="0" err="1" smtClean="0"/>
              <a:t>коучинг</a:t>
            </a:r>
            <a:endParaRPr lang="ru-RU" sz="3600" dirty="0" smtClean="0"/>
          </a:p>
          <a:p>
            <a:r>
              <a:rPr lang="ru-RU" sz="3600" dirty="0" smtClean="0"/>
              <a:t>Метод </a:t>
            </a:r>
            <a:r>
              <a:rPr lang="ru-RU" sz="3600" dirty="0" smtClean="0"/>
              <a:t>сфокусированной беседы ОРИП</a:t>
            </a:r>
          </a:p>
          <a:p>
            <a:r>
              <a:rPr lang="ru-RU" sz="3600" dirty="0" smtClean="0"/>
              <a:t>Метод первого вопроса</a:t>
            </a:r>
          </a:p>
          <a:p>
            <a:r>
              <a:rPr lang="ru-RU" sz="3600" dirty="0" smtClean="0"/>
              <a:t>Метод сильного вопроса</a:t>
            </a:r>
          </a:p>
          <a:p>
            <a:r>
              <a:rPr lang="ru-RU" sz="3600" dirty="0" smtClean="0"/>
              <a:t>Практики активного </a:t>
            </a:r>
            <a:r>
              <a:rPr lang="ru-RU" sz="3600" dirty="0" smtClean="0"/>
              <a:t>слушания</a:t>
            </a:r>
          </a:p>
          <a:p>
            <a:r>
              <a:rPr lang="ru-RU" sz="3600" dirty="0" smtClean="0"/>
              <a:t>Технология формирующего оценивания</a:t>
            </a:r>
            <a:endParaRPr lang="ru-RU" sz="3600" dirty="0" smtClean="0"/>
          </a:p>
          <a:p>
            <a:r>
              <a:rPr lang="ru-RU" sz="3600" dirty="0" smtClean="0"/>
              <a:t>Технология развивающей беседы и </a:t>
            </a:r>
            <a:r>
              <a:rPr lang="ru-RU" sz="3600" dirty="0" err="1" smtClean="0"/>
              <a:t>тд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738184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Алгоритм создания программы наставничества в ОО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 Знакомство </a:t>
            </a:r>
            <a:r>
              <a:rPr lang="ru-RU" dirty="0" smtClean="0"/>
              <a:t>с текстом Методических рекомендаций по наставничеству (ССЧ)</a:t>
            </a:r>
          </a:p>
          <a:p>
            <a:pPr marL="0" indent="0">
              <a:buNone/>
            </a:pPr>
            <a:r>
              <a:rPr lang="ru-RU" dirty="0" smtClean="0"/>
              <a:t>2 Проективная сессия по проблемам при помощи эффективных практик (</a:t>
            </a:r>
            <a:r>
              <a:rPr lang="en-US" dirty="0" smtClean="0"/>
              <a:t>SWOT</a:t>
            </a:r>
            <a:r>
              <a:rPr lang="ru-RU" dirty="0" smtClean="0"/>
              <a:t>, «Колесо баланса», «</a:t>
            </a:r>
            <a:r>
              <a:rPr lang="ru-RU" dirty="0" err="1" smtClean="0"/>
              <a:t>Вертикаль»,»Линия</a:t>
            </a:r>
            <a:r>
              <a:rPr lang="ru-RU" dirty="0" smtClean="0"/>
              <a:t> разрыва» «5 почему» и </a:t>
            </a:r>
            <a:r>
              <a:rPr lang="ru-RU" dirty="0" err="1" smtClean="0"/>
              <a:t>тд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 3 Проективная сессия «3 первых шага»</a:t>
            </a:r>
          </a:p>
          <a:p>
            <a:pPr marL="0" indent="0">
              <a:buNone/>
            </a:pPr>
            <a:r>
              <a:rPr lang="ru-RU" dirty="0" smtClean="0"/>
              <a:t>4 Создание базы наставников</a:t>
            </a:r>
          </a:p>
          <a:p>
            <a:pPr marL="0" indent="0">
              <a:buNone/>
            </a:pPr>
            <a:r>
              <a:rPr lang="ru-RU" dirty="0" smtClean="0"/>
              <a:t>4 </a:t>
            </a:r>
            <a:r>
              <a:rPr lang="ru-RU" dirty="0" err="1" smtClean="0"/>
              <a:t>Эспресс</a:t>
            </a:r>
            <a:r>
              <a:rPr lang="ru-RU" dirty="0" smtClean="0"/>
              <a:t>-диагностика проблемы</a:t>
            </a:r>
          </a:p>
          <a:p>
            <a:pPr marL="0" indent="0">
              <a:buNone/>
            </a:pPr>
            <a:r>
              <a:rPr lang="ru-RU" dirty="0" smtClean="0"/>
              <a:t>5 Обучение наставников (успешные практики)</a:t>
            </a:r>
          </a:p>
          <a:p>
            <a:pPr marL="0" indent="0">
              <a:buNone/>
            </a:pPr>
            <a:r>
              <a:rPr lang="ru-RU" dirty="0" smtClean="0"/>
              <a:t>6 Формирование пар ,создание регламентов взаимодействия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03342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7 Организация деятельности партнерских пар (осмысление-апробация-рефлексия)</a:t>
            </a:r>
          </a:p>
          <a:p>
            <a:r>
              <a:rPr lang="ru-RU" dirty="0" smtClean="0"/>
              <a:t>8 Рефлексивные сессии по итогам 1 этапа программы</a:t>
            </a:r>
          </a:p>
          <a:p>
            <a:r>
              <a:rPr lang="ru-RU" dirty="0" smtClean="0"/>
              <a:t>Экспресс-диагностика</a:t>
            </a:r>
          </a:p>
          <a:p>
            <a:r>
              <a:rPr lang="ru-RU" dirty="0" smtClean="0"/>
              <a:t>Корректировка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3681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Механизм реализации на уровне системы образования  города Екатеринбурга</a:t>
            </a:r>
          </a:p>
          <a:p>
            <a:pPr marL="0" indent="0">
              <a:buNone/>
            </a:pPr>
            <a:r>
              <a:rPr lang="ru-RU" dirty="0" smtClean="0"/>
              <a:t>1  Лаборатория профессионального сотрудничества на базе «Екатеринбургского Дома Учителя»(руководитель Крюкова Алена Михайловна</a:t>
            </a:r>
          </a:p>
          <a:p>
            <a:pPr marL="0" indent="0">
              <a:buNone/>
            </a:pPr>
            <a:r>
              <a:rPr lang="ru-RU" dirty="0" smtClean="0"/>
              <a:t>2  Кураторы ИМЦ районов</a:t>
            </a:r>
          </a:p>
          <a:p>
            <a:pPr marL="0" indent="0">
              <a:buNone/>
            </a:pPr>
            <a:r>
              <a:rPr lang="ru-RU" dirty="0" smtClean="0"/>
              <a:t>3   5 образовательных организаций  по 5 моделям наставничества в каждом районе</a:t>
            </a:r>
          </a:p>
          <a:p>
            <a:pPr marL="514350" indent="-514350">
              <a:buAutoNum type="arabicPlain" startAt="4"/>
            </a:pPr>
            <a:r>
              <a:rPr lang="ru-RU" dirty="0" smtClean="0"/>
              <a:t>Поэтапное прохождение всех шагов программы с методической поддержкой </a:t>
            </a:r>
          </a:p>
          <a:p>
            <a:pPr marL="514350" indent="-514350">
              <a:buAutoNum type="arabicPlain" startAt="4"/>
            </a:pPr>
            <a:r>
              <a:rPr lang="ru-RU" dirty="0" smtClean="0"/>
              <a:t>Создание </a:t>
            </a:r>
            <a:r>
              <a:rPr lang="ru-RU" smtClean="0"/>
              <a:t>методических рекомендаций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653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 и определения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универсальная технология передачи опыта, знаний, формирования навыков, компетенций,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метакомпетенций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ценностей через неформальное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взаимообогащающее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общение, основанное на доверии и партнерстве.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 реализации целевой модели через организацию работы наставнической пары или группы, участники которой находятся в заданной обстоятельствами ролевой ситуации, определяемой основной деятельностью и позицией участников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наставничества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 мероприятий и формирующих их действий, направленный на организацию взаимоотношений наставника и наставляемого в конкретных формах для получения ожидаемых результатов.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97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 и определения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участник программы наставничества, который через взаимодействие с наставником и при его помощи и поддержке решает конкретные жизненные, личные и профессиональные задачи,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приобретает новый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и развивает новые навыки и компетенции. В конкретных формах наставляемый может быть определен термином «обучающийся».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участник программы наставничества, имеющий успешный опыт в достижении жизненного, личностного и профессионального результата, готовый и компетентный поделиться опытом и навыками, необходимыми для стимуляции и поддержки процессов самореализации и самосовершенствования наставляемого.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97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 и определения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сотрудник организации, осуществляющей деятельность по общеобразовательным,	дополнительным	общеобразовательным программам и программам среднего профессионального образования, либо организации из числа ее партнеров, который отвечает за организацию программы наставничества.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	модель	наставничества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–система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условий,	ресурсов и процессов, необходимых для реализации программ наставничества в образовательных организациях.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05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наставничества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«ученик – ученик»;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– учитель»;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– ученик»;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– ученик»;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«работодатель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студент».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70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наставничества «ученик – ученик»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 с особыми образовательными или социальными потребностями либо временная помощь в адаптации к новым условиям обучения.  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реализации лидерского потенциала, улучшении образовательных, творческих или спортивных результатов, развитие гибких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метакомпетенций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оказание помощи в адаптации к новым условиям среды, создание комфортных условий и коммуникаций внутри образовательной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08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применения в рамках образовательной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	деятельность, классные часы, внеурочная работа, подготовка к мероприятиям школьного сообщества,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подготовка к конкурсам,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образовательной организации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проектная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    совместное     посещение     или     организация     мероприятий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участие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олимпиадах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профессионального мастерства.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ДПО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деятельность, создание клуба по интересам с лидером-наставником,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55344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1700</TotalTime>
  <Words>1275</Words>
  <Application>Microsoft Office PowerPoint</Application>
  <PresentationFormat>Экран (4:3)</PresentationFormat>
  <Paragraphs>236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Изящная</vt:lpstr>
      <vt:lpstr>Презентация PowerPoint</vt:lpstr>
      <vt:lpstr>Презентация PowerPoint</vt:lpstr>
      <vt:lpstr>Презентация PowerPoint</vt:lpstr>
      <vt:lpstr>Термины и определения</vt:lpstr>
      <vt:lpstr>Термины и определения</vt:lpstr>
      <vt:lpstr>Термины и определения</vt:lpstr>
      <vt:lpstr>Формы наставничества</vt:lpstr>
      <vt:lpstr>Форма наставничества «ученик – ученик» </vt:lpstr>
      <vt:lpstr>Область применения в рамках образовательной программы </vt:lpstr>
      <vt:lpstr>Примеры использования формы «Ученик-Ученик»</vt:lpstr>
      <vt:lpstr>Примеры использования формы «Ученик-Ученик»</vt:lpstr>
      <vt:lpstr>Форма наставничества «учитель – учитель»</vt:lpstr>
      <vt:lpstr>Область применения в рамках образовательной программы</vt:lpstr>
      <vt:lpstr>Примеры использования формы «Учитель-учитель»</vt:lpstr>
      <vt:lpstr>Форма наставничества «студент – ученик»</vt:lpstr>
      <vt:lpstr>Область применения в рамках образовательной программы </vt:lpstr>
      <vt:lpstr>Примеры использования формы «Студент-ученик»</vt:lpstr>
      <vt:lpstr>Форма наставничества «работодатель – ученик»</vt:lpstr>
      <vt:lpstr>Область применения в рамках образовательной программы </vt:lpstr>
      <vt:lpstr>Примеры использования формы «работодатель-ученик»</vt:lpstr>
      <vt:lpstr>Форма наставничества «работодатель – студент» </vt:lpstr>
      <vt:lpstr>Область применения в рамках образовательной программы</vt:lpstr>
      <vt:lpstr>Примеры использования формы «работодатель-студент»</vt:lpstr>
      <vt:lpstr>Этапы реализации программы </vt:lpstr>
      <vt:lpstr> Этап 1. Подготовка    условий для запуска программы наставничества </vt:lpstr>
      <vt:lpstr>Этап 2. Формирование базы наставляемых</vt:lpstr>
      <vt:lpstr>Этап 3. Формирование базы наставников</vt:lpstr>
      <vt:lpstr>Этап 4. Отбор и обучение наставников </vt:lpstr>
      <vt:lpstr>     Этап 5. Формирование пар «наставник – обучаемый (наставляемый)», групп «наставник – наставляемые» </vt:lpstr>
      <vt:lpstr>Этап 6. Организация хода реализации программы наставничества </vt:lpstr>
      <vt:lpstr>Этап 7. Завершение программы наставничества в образовательной организации </vt:lpstr>
      <vt:lpstr>Подведение итогов программы наставничества в образовательной организации </vt:lpstr>
      <vt:lpstr>Публичное подведение итогов и популяризация практик </vt:lpstr>
      <vt:lpstr>   Концептуальные идеи программы</vt:lpstr>
      <vt:lpstr>  Технологии реализации пРограммы наставничества</vt:lpstr>
      <vt:lpstr>Алгоритм создания программы наставничества в ОО</vt:lpstr>
      <vt:lpstr>Презентация PowerPoint</vt:lpstr>
      <vt:lpstr>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Администрации города Екатеринбурга</dc:title>
  <dc:creator>Admin</dc:creator>
  <cp:lastModifiedBy>Алена Михайловна</cp:lastModifiedBy>
  <cp:revision>150</cp:revision>
  <dcterms:created xsi:type="dcterms:W3CDTF">2020-08-17T02:41:57Z</dcterms:created>
  <dcterms:modified xsi:type="dcterms:W3CDTF">2020-10-02T05:38:08Z</dcterms:modified>
</cp:coreProperties>
</file>